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61" r:id="rId4"/>
    <p:sldId id="361" r:id="rId5"/>
    <p:sldId id="355" r:id="rId6"/>
    <p:sldId id="272" r:id="rId7"/>
    <p:sldId id="356" r:id="rId8"/>
    <p:sldId id="358" r:id="rId9"/>
    <p:sldId id="362" r:id="rId10"/>
    <p:sldId id="363" r:id="rId11"/>
    <p:sldId id="364" r:id="rId12"/>
    <p:sldId id="360" r:id="rId13"/>
    <p:sldId id="365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000"/>
    <a:srgbClr val="3282BE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2" y="5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32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  <p:sldLayoutId id="2147483748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Mobile Banking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50864"/>
            <a:ext cx="60959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BTPN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Syariah</a:t>
            </a:r>
            <a:endParaRPr lang="en-US" altLang="ko-KR" sz="24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2000" dirty="0" err="1" smtClean="0">
                <a:solidFill>
                  <a:srgbClr val="FFC000"/>
                </a:solidFill>
                <a:cs typeface="Arial" pitchFamily="34" charset="0"/>
              </a:rPr>
              <a:t>Doni</a:t>
            </a:r>
            <a:r>
              <a:rPr lang="en-US" altLang="ko-K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rgbClr val="FFC000"/>
                </a:solidFill>
                <a:cs typeface="Arial" pitchFamily="34" charset="0"/>
              </a:rPr>
              <a:t>Wahyudi</a:t>
            </a:r>
            <a:r>
              <a:rPr lang="en-US" altLang="ko-KR" sz="2000" dirty="0" smtClean="0">
                <a:solidFill>
                  <a:srgbClr val="FFC000"/>
                </a:solidFill>
                <a:cs typeface="Arial" pitchFamily="34" charset="0"/>
              </a:rPr>
              <a:t> – BTPNS Shifted Batch 2</a:t>
            </a:r>
            <a:endParaRPr lang="ko-KR" altLang="en-US" sz="20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75489" y="414260"/>
            <a:ext cx="4970954" cy="1168050"/>
            <a:chOff x="424686" y="2830279"/>
            <a:chExt cx="3940869" cy="92600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1B2B30-96FA-4B08-9829-B2732321490D}"/>
                </a:ext>
              </a:extLst>
            </p:cNvPr>
            <p:cNvSpPr/>
            <p:nvPr/>
          </p:nvSpPr>
          <p:spPr>
            <a:xfrm rot="5400000">
              <a:off x="1625848" y="1629117"/>
              <a:ext cx="926006" cy="332833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93515D-D424-40C0-9CEC-61A4736B9A83}"/>
                </a:ext>
              </a:extLst>
            </p:cNvPr>
            <p:cNvSpPr txBox="1"/>
            <p:nvPr/>
          </p:nvSpPr>
          <p:spPr>
            <a:xfrm>
              <a:off x="797115" y="2963883"/>
              <a:ext cx="3568440" cy="6587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3" name="Freeform: Shape 129">
            <a:extLst>
              <a:ext uri="{FF2B5EF4-FFF2-40B4-BE49-F238E27FC236}">
                <a16:creationId xmlns:a16="http://schemas.microsoft.com/office/drawing/2014/main" id="{8336A275-942F-4EF0-9550-4461DE0E8723}"/>
              </a:ext>
            </a:extLst>
          </p:cNvPr>
          <p:cNvSpPr>
            <a:spLocks/>
          </p:cNvSpPr>
          <p:nvPr/>
        </p:nvSpPr>
        <p:spPr bwMode="auto">
          <a:xfrm rot="470941">
            <a:off x="129390" y="4711740"/>
            <a:ext cx="2499482" cy="2066430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65539" y="242810"/>
            <a:ext cx="4970954" cy="1168050"/>
            <a:chOff x="424686" y="2830279"/>
            <a:chExt cx="3940869" cy="92600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1B2B30-96FA-4B08-9829-B2732321490D}"/>
                </a:ext>
              </a:extLst>
            </p:cNvPr>
            <p:cNvSpPr/>
            <p:nvPr/>
          </p:nvSpPr>
          <p:spPr>
            <a:xfrm rot="5400000">
              <a:off x="1625848" y="1629117"/>
              <a:ext cx="926006" cy="332833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93515D-D424-40C0-9CEC-61A4736B9A83}"/>
                </a:ext>
              </a:extLst>
            </p:cNvPr>
            <p:cNvSpPr txBox="1"/>
            <p:nvPr/>
          </p:nvSpPr>
          <p:spPr>
            <a:xfrm>
              <a:off x="797115" y="2963883"/>
              <a:ext cx="3568440" cy="6587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9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3282BE"/>
                </a:solidFill>
              </a:rPr>
              <a:t>Latar</a:t>
            </a:r>
            <a:r>
              <a:rPr lang="en-US" dirty="0" smtClean="0">
                <a:solidFill>
                  <a:srgbClr val="3282BE"/>
                </a:solidFill>
              </a:rPr>
              <a:t> </a:t>
            </a:r>
            <a:r>
              <a:rPr lang="en-US" dirty="0" err="1" smtClean="0">
                <a:solidFill>
                  <a:srgbClr val="3282BE"/>
                </a:solidFill>
              </a:rPr>
              <a:t>Belakang</a:t>
            </a:r>
            <a:endParaRPr lang="en-US" dirty="0">
              <a:solidFill>
                <a:srgbClr val="3282B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21796-DC4D-4E03-B6BF-EB150C5CE987}"/>
                </a:ext>
              </a:extLst>
            </p:cNvPr>
            <p:cNvSpPr txBox="1"/>
            <p:nvPr/>
          </p:nvSpPr>
          <p:spPr>
            <a:xfrm>
              <a:off x="5691337" y="2674509"/>
              <a:ext cx="1440160" cy="722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Mobile Banking BTPN 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Syariah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B8857-5C9F-483F-BD33-97AF8CE286C9}"/>
                </a:ext>
              </a:extLst>
            </p:cNvPr>
            <p:cNvSpPr txBox="1"/>
            <p:nvPr/>
          </p:nvSpPr>
          <p:spPr>
            <a:xfrm>
              <a:off x="4403594" y="4217521"/>
              <a:ext cx="1330473" cy="562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bg1"/>
                  </a:solidFill>
                </a:rPr>
                <a:t>Transaksi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uang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elektronik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</a:rPr>
                <a:t>meningkat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F3BD7-7B88-462D-A1E7-B70553E5A418}"/>
                </a:ext>
              </a:extLst>
            </p:cNvPr>
            <p:cNvSpPr txBox="1"/>
            <p:nvPr/>
          </p:nvSpPr>
          <p:spPr>
            <a:xfrm>
              <a:off x="3448969" y="2714240"/>
              <a:ext cx="1149509" cy="64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Transaksi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kartu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debet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menurun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BB41D-9C1B-475E-8436-D8FCBF9FE928}"/>
                </a:ext>
              </a:extLst>
            </p:cNvPr>
            <p:cNvSpPr txBox="1"/>
            <p:nvPr/>
          </p:nvSpPr>
          <p:spPr>
            <a:xfrm>
              <a:off x="2579579" y="3864976"/>
              <a:ext cx="883667" cy="669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</a:rPr>
                <a:t>Pengguna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Smartphone</a:t>
              </a:r>
            </a:p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</a:rPr>
                <a:t>naik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100" b="1" dirty="0" err="1" smtClean="0">
                  <a:solidFill>
                    <a:schemeClr val="bg1"/>
                  </a:solidFill>
                </a:rPr>
                <a:t>selama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 WFH</a:t>
              </a:r>
              <a:endParaRPr lang="en-US" altLang="ko-K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42665-5437-4929-AB8B-5EBD88078FDD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7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335C39-32F5-41B3-8261-844CCC105766}"/>
                </a:ext>
              </a:extLst>
            </p:cNvPr>
            <p:cNvSpPr txBox="1"/>
            <p:nvPr/>
          </p:nvSpPr>
          <p:spPr>
            <a:xfrm>
              <a:off x="1982793" y="3045396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chemeClr val="bg1"/>
                  </a:solidFill>
                </a:rPr>
                <a:t>Pengguna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Intenet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meningkat</a:t>
              </a:r>
              <a:endParaRPr lang="en-US" altLang="ko-KR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uang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elektronik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meningkat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330,4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412,1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per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April 2020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8155616" y="4717067"/>
            <a:ext cx="663105" cy="360040"/>
          </a:xfrm>
          <a:prstGeom prst="rect">
            <a:avLst/>
          </a:prstGeom>
          <a:solidFill>
            <a:srgbClr val="65A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24,7%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378752" y="5302662"/>
            <a:ext cx="228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Smartphone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naik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168,9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(2019)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187,1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(2020),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tumbuh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6.8%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2905339" y="4929847"/>
            <a:ext cx="656944" cy="360040"/>
          </a:xfrm>
          <a:prstGeom prst="rect">
            <a:avLst/>
          </a:prstGeom>
          <a:solidFill>
            <a:srgbClr val="AAC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70,1%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1614624" y="1199852"/>
            <a:ext cx="314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Volume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kartu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debit per April 2020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menurun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66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kali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561,3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transaksi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dikarenakan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penerapan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PSBB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ketakutan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penularan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virus corona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lewat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mesin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ATM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050217" y="2391153"/>
            <a:ext cx="626043" cy="360040"/>
          </a:xfrm>
          <a:prstGeom prst="rect">
            <a:avLst/>
          </a:prstGeom>
          <a:solidFill>
            <a:srgbClr val="7FB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13,2%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617666" y="1186311"/>
            <a:ext cx="4036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 banking BTPN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Syariah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menjadi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solusi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tepat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dalam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memperluas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jangkauan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serta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kebermanfaatan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Bank BTPN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Syariah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selaras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dengan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Blueprint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Sistem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Pembayaran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Indonesia (BSPI) 2025 yang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disusun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oleh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Bank Indonesia.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89244" y="1399312"/>
            <a:ext cx="499047" cy="499047"/>
          </a:xfrm>
          <a:prstGeom prst="rect">
            <a:avLst/>
          </a:prstGeom>
          <a:solidFill>
            <a:srgbClr val="328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32318" y="3649440"/>
            <a:ext cx="206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Jumlah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internet di Indonesia Q2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2020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mencapai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196,7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jiwa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123714" y="3270909"/>
            <a:ext cx="613407" cy="36004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73,7%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659665" y="3243415"/>
            <a:ext cx="387534" cy="3875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D4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15843" y="4252607"/>
            <a:ext cx="2062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survei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Asosiasi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Penyelenggara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Jasa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Internet Indonesia (APJII)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1590878" y="6073530"/>
            <a:ext cx="2062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databoks.katadata.co.id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2451236" y="4899779"/>
            <a:ext cx="387534" cy="3875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AAC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2698302" y="2146685"/>
            <a:ext cx="2062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Bank Indonesia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3629375" y="2391392"/>
            <a:ext cx="360041" cy="3595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7FB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7531927" y="5664934"/>
            <a:ext cx="2306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Source: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Asosiasi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Fintech Indonesia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7182396" y="1479994"/>
            <a:ext cx="328644" cy="30950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7724032" y="4717067"/>
            <a:ext cx="365014" cy="36501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65A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6494271" y="139475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328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098" y="5595962"/>
            <a:ext cx="8291487" cy="710877"/>
          </a:xfrm>
        </p:spPr>
        <p:txBody>
          <a:bodyPr/>
          <a:lstStyle/>
          <a:p>
            <a:r>
              <a:rPr lang="en-US" altLang="ko-KR" dirty="0" smtClean="0"/>
              <a:t>Next: Detailed Features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99676" y="1592226"/>
            <a:ext cx="4929616" cy="484857"/>
            <a:chOff x="803640" y="3362835"/>
            <a:chExt cx="2059657" cy="484857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01208"/>
            <a:ext cx="8064903" cy="1224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/>
        </p:nvSpPr>
        <p:spPr>
          <a:xfrm>
            <a:off x="8105468" y="1646540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Register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Nasabah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Baru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b="9992"/>
          <a:stretch>
            <a:fillRect/>
          </a:stretch>
        </p:blipFill>
        <p:spPr>
          <a:xfrm rot="20700000">
            <a:off x="1270587" y="1627803"/>
            <a:ext cx="1786145" cy="2900071"/>
          </a:xfrm>
        </p:spPr>
      </p:pic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248924" y="2338991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Login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Logout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Nasabah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70164" y="2970232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Rekening</a:t>
            </a:r>
            <a:endParaRPr lang="en-US" altLang="ko-KR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cek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Saldo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83916" y="3813680"/>
            <a:ext cx="295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Kartu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Kredit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10947315" y="172141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9726714" y="3102265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>
            <a:off x="10481944" y="2367276"/>
            <a:ext cx="200400" cy="36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9189593" y="3824051"/>
            <a:ext cx="222127" cy="36142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52400" y="2873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mtClean="0"/>
              <a:t>Application Main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20233" y="3221618"/>
            <a:ext cx="3652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Password mask and unmask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Login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9714" y="3252725"/>
            <a:ext cx="540519" cy="540519"/>
            <a:chOff x="934656" y="2967044"/>
            <a:chExt cx="540519" cy="5405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cs typeface="Arial" pitchFamily="34" charset="0"/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20233" y="3961155"/>
            <a:ext cx="54009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Show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Nasabah’s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Fullname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Saldo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, and Account Number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Home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46888" y="4685810"/>
            <a:ext cx="44749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Image Slider Carousel 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for Bank Promotion Info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Home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20233" y="5378481"/>
            <a:ext cx="47417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Horizontal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List Scroll View for better display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Mutasi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Page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1101038" y="1982714"/>
            <a:ext cx="480666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3600" dirty="0" smtClean="0">
                <a:solidFill>
                  <a:schemeClr val="accent2"/>
                </a:solidFill>
                <a:cs typeface="Arial" pitchFamily="34" charset="0"/>
              </a:rPr>
              <a:t>More Detailed Features</a:t>
            </a:r>
            <a:endParaRPr lang="ko-KR" alt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80940" y="3983492"/>
            <a:ext cx="540519" cy="540519"/>
            <a:chOff x="934656" y="2967044"/>
            <a:chExt cx="540519" cy="54051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cs typeface="Arial" pitchFamily="34" charset="0"/>
                </a:rPr>
                <a:t>2</a:t>
              </a:r>
              <a:endParaRPr lang="en-US" altLang="ko-KR" sz="2000" b="1" dirty="0"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79714" y="4703673"/>
            <a:ext cx="540519" cy="540519"/>
            <a:chOff x="934656" y="2967044"/>
            <a:chExt cx="540519" cy="54051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cs typeface="Arial" pitchFamily="34" charset="0"/>
                </a:rPr>
                <a:t>3</a:t>
              </a:r>
              <a:endParaRPr lang="en-US" altLang="ko-KR" sz="2000" b="1" dirty="0">
                <a:cs typeface="Arial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79714" y="5409563"/>
            <a:ext cx="540519" cy="540519"/>
            <a:chOff x="934656" y="2967044"/>
            <a:chExt cx="540519" cy="54051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DEDDEEE-43AC-4B66-B3F1-9D6FF036A28F}"/>
                </a:ext>
              </a:extLst>
            </p:cNvPr>
            <p:cNvSpPr/>
            <p:nvPr/>
          </p:nvSpPr>
          <p:spPr>
            <a:xfrm>
              <a:off x="934656" y="2967044"/>
              <a:ext cx="540519" cy="540519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A762C3-FD44-4198-936B-ADFE08B281EE}"/>
                </a:ext>
              </a:extLst>
            </p:cNvPr>
            <p:cNvSpPr txBox="1"/>
            <p:nvPr/>
          </p:nvSpPr>
          <p:spPr>
            <a:xfrm>
              <a:off x="1105041" y="3092063"/>
              <a:ext cx="199749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cs typeface="Arial" pitchFamily="34" charset="0"/>
                </a:rPr>
                <a:t>4</a:t>
              </a:r>
              <a:endParaRPr lang="en-US" altLang="ko-KR" sz="2000" b="1" dirty="0"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58872" y="1559844"/>
            <a:ext cx="3001887" cy="4899698"/>
            <a:chOff x="8158872" y="1559844"/>
            <a:chExt cx="3001887" cy="4899698"/>
          </a:xfrm>
        </p:grpSpPr>
        <p:grpSp>
          <p:nvGrpSpPr>
            <p:cNvPr id="4" name="Group 3"/>
            <p:cNvGrpSpPr/>
            <p:nvPr/>
          </p:nvGrpSpPr>
          <p:grpSpPr>
            <a:xfrm>
              <a:off x="8158872" y="1559844"/>
              <a:ext cx="2014795" cy="3849719"/>
              <a:chOff x="7778080" y="1893977"/>
              <a:chExt cx="1369129" cy="261602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3E9EA2D-9AAA-4D3C-8058-6DDEFA9162C9}"/>
                  </a:ext>
                </a:extLst>
              </p:cNvPr>
              <p:cNvGrpSpPr/>
              <p:nvPr/>
            </p:nvGrpSpPr>
            <p:grpSpPr>
              <a:xfrm>
                <a:off x="7778080" y="1893977"/>
                <a:ext cx="1369129" cy="2616029"/>
                <a:chOff x="3688167" y="3417317"/>
                <a:chExt cx="1152686" cy="2202466"/>
              </a:xfrm>
            </p:grpSpPr>
            <p:sp>
              <p:nvSpPr>
                <p:cNvPr id="44" name="Rounded Rectangle 17">
                  <a:extLst>
                    <a:ext uri="{FF2B5EF4-FFF2-40B4-BE49-F238E27FC236}">
                      <a16:creationId xmlns:a16="http://schemas.microsoft.com/office/drawing/2014/main" id="{FCBDD4FE-CCDF-4C93-B109-7131BC5AB366}"/>
                    </a:ext>
                  </a:extLst>
                </p:cNvPr>
                <p:cNvSpPr/>
                <p:nvPr/>
              </p:nvSpPr>
              <p:spPr>
                <a:xfrm>
                  <a:off x="3688167" y="3417317"/>
                  <a:ext cx="1152686" cy="2202466"/>
                </a:xfrm>
                <a:prstGeom prst="roundRect">
                  <a:avLst>
                    <a:gd name="adj" fmla="val 12305"/>
                  </a:avLst>
                </a:prstGeom>
                <a:solidFill>
                  <a:srgbClr val="262626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1171FC5-3880-44E4-B4AD-A0EF6A9A108A}"/>
                    </a:ext>
                  </a:extLst>
                </p:cNvPr>
                <p:cNvSpPr/>
                <p:nvPr/>
              </p:nvSpPr>
              <p:spPr>
                <a:xfrm>
                  <a:off x="3749651" y="3637564"/>
                  <a:ext cx="1035739" cy="170691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Rounded Rectangle 20">
                  <a:extLst>
                    <a:ext uri="{FF2B5EF4-FFF2-40B4-BE49-F238E27FC236}">
                      <a16:creationId xmlns:a16="http://schemas.microsoft.com/office/drawing/2014/main" id="{57D18561-E911-479B-8E81-8D7079039767}"/>
                    </a:ext>
                  </a:extLst>
                </p:cNvPr>
                <p:cNvSpPr/>
                <p:nvPr/>
              </p:nvSpPr>
              <p:spPr>
                <a:xfrm>
                  <a:off x="4106841" y="3505590"/>
                  <a:ext cx="315337" cy="550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CECEC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343C66A-0E1B-4E11-A501-D8EE7BCF2C36}"/>
                    </a:ext>
                  </a:extLst>
                </p:cNvPr>
                <p:cNvSpPr/>
                <p:nvPr/>
              </p:nvSpPr>
              <p:spPr>
                <a:xfrm>
                  <a:off x="4165418" y="5378702"/>
                  <a:ext cx="190033" cy="192694"/>
                </a:xfrm>
                <a:prstGeom prst="ellipse">
                  <a:avLst/>
                </a:prstGeom>
                <a:solidFill>
                  <a:srgbClr val="ECECEC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2D0FEF0-93E6-4B9C-977C-2519652828E4}"/>
                    </a:ext>
                  </a:extLst>
                </p:cNvPr>
                <p:cNvSpPr/>
                <p:nvPr/>
              </p:nvSpPr>
              <p:spPr>
                <a:xfrm>
                  <a:off x="4219713" y="5433757"/>
                  <a:ext cx="81443" cy="82583"/>
                </a:xfrm>
                <a:prstGeom prst="rect">
                  <a:avLst/>
                </a:prstGeom>
                <a:noFill/>
                <a:ln w="12700">
                  <a:solidFill>
                    <a:srgbClr val="262626">
                      <a:alpha val="22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Rectangle 58">
                  <a:extLst>
                    <a:ext uri="{FF2B5EF4-FFF2-40B4-BE49-F238E27FC236}">
                      <a16:creationId xmlns:a16="http://schemas.microsoft.com/office/drawing/2014/main" id="{1CE66533-2465-4A07-96F5-02B5B936462F}"/>
                    </a:ext>
                  </a:extLst>
                </p:cNvPr>
                <p:cNvSpPr/>
                <p:nvPr/>
              </p:nvSpPr>
              <p:spPr>
                <a:xfrm>
                  <a:off x="3751673" y="3640769"/>
                  <a:ext cx="1017329" cy="408218"/>
                </a:xfrm>
                <a:custGeom>
                  <a:avLst/>
                  <a:gdLst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  <a:gd name="connsiteX0" fmla="*/ 0 w 1349069"/>
                    <a:gd name="connsiteY0" fmla="*/ 0 h 533856"/>
                    <a:gd name="connsiteX1" fmla="*/ 1349069 w 1349069"/>
                    <a:gd name="connsiteY1" fmla="*/ 0 h 533856"/>
                    <a:gd name="connsiteX2" fmla="*/ 0 w 1349069"/>
                    <a:gd name="connsiteY2" fmla="*/ 533856 h 533856"/>
                    <a:gd name="connsiteX3" fmla="*/ 0 w 1349069"/>
                    <a:gd name="connsiteY3" fmla="*/ 0 h 53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9069" h="533856">
                      <a:moveTo>
                        <a:pt x="0" y="0"/>
                      </a:moveTo>
                      <a:lnTo>
                        <a:pt x="1349069" y="0"/>
                      </a:lnTo>
                      <a:cubicBezTo>
                        <a:pt x="899379" y="16027"/>
                        <a:pt x="182990" y="213029"/>
                        <a:pt x="0" y="5338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16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pic>
            <p:nvPicPr>
              <p:cNvPr id="64" name="Picture Placeholder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92" b="9992"/>
              <a:stretch>
                <a:fillRect/>
              </a:stretch>
            </p:blipFill>
            <p:spPr>
              <a:xfrm>
                <a:off x="7834588" y="2144671"/>
                <a:ext cx="1255403" cy="2038332"/>
              </a:xfrm>
              <a:prstGeom prst="rect">
                <a:avLst/>
              </a:prstGeom>
            </p:spPr>
          </p:pic>
        </p:grpSp>
        <p:grpSp>
          <p:nvGrpSpPr>
            <p:cNvPr id="50" name="Graphic 21">
              <a:extLst>
                <a:ext uri="{FF2B5EF4-FFF2-40B4-BE49-F238E27FC236}">
                  <a16:creationId xmlns:a16="http://schemas.microsoft.com/office/drawing/2014/main" id="{24779743-5207-443B-B45A-3A7E4A3BE470}"/>
                </a:ext>
              </a:extLst>
            </p:cNvPr>
            <p:cNvGrpSpPr/>
            <p:nvPr/>
          </p:nvGrpSpPr>
          <p:grpSpPr>
            <a:xfrm>
              <a:off x="9220031" y="2989547"/>
              <a:ext cx="1940728" cy="3469995"/>
              <a:chOff x="4170900" y="0"/>
              <a:chExt cx="3835079" cy="6857067"/>
            </a:xfrm>
          </p:grpSpPr>
          <p:sp>
            <p:nvSpPr>
              <p:cNvPr id="51" name="Freeform: Shape 23">
                <a:extLst>
                  <a:ext uri="{FF2B5EF4-FFF2-40B4-BE49-F238E27FC236}">
                    <a16:creationId xmlns:a16="http://schemas.microsoft.com/office/drawing/2014/main" id="{715C1C89-2D0F-4993-A720-CDEBB15A9BA0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4">
                <a:extLst>
                  <a:ext uri="{FF2B5EF4-FFF2-40B4-BE49-F238E27FC236}">
                    <a16:creationId xmlns:a16="http://schemas.microsoft.com/office/drawing/2014/main" id="{5B848CCA-8381-4339-89EA-7B4781101B4A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Technology Behind the App</a:t>
            </a:r>
            <a:endParaRPr lang="en-US" dirty="0">
              <a:solidFill>
                <a:srgbClr val="3282BE"/>
              </a:solidFill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BA947885-F850-45C5-8F18-11C006EDE38A}"/>
              </a:ext>
            </a:extLst>
          </p:cNvPr>
          <p:cNvGrpSpPr/>
          <p:nvPr/>
        </p:nvGrpSpPr>
        <p:grpSpPr>
          <a:xfrm>
            <a:off x="4350000" y="1707162"/>
            <a:ext cx="3492000" cy="710089"/>
            <a:chOff x="4503706" y="1678585"/>
            <a:chExt cx="3492000" cy="7100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8E5B2-5EB4-4A68-B831-4AF8E998422F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queuing message between consumer and producer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4669B-F640-4013-B893-64742132FDA2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RabbitMQ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75C3701-87A5-4551-B8AE-1CC2F36F8C21}"/>
              </a:ext>
            </a:extLst>
          </p:cNvPr>
          <p:cNvGrpSpPr/>
          <p:nvPr/>
        </p:nvGrpSpPr>
        <p:grpSpPr>
          <a:xfrm>
            <a:off x="8168898" y="5188028"/>
            <a:ext cx="3036874" cy="525423"/>
            <a:chOff x="8392426" y="4959422"/>
            <a:chExt cx="2160000" cy="5254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48E0-DD11-48C7-B8D6-0F84D106DB56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Database Management System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28F39E-4F7C-4F0E-8018-135EAD16F0E2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986236" y="5188028"/>
            <a:ext cx="3033498" cy="710089"/>
            <a:chOff x="1940385" y="4959422"/>
            <a:chExt cx="2160000" cy="7100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Programming Language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main app and mobile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78476300-B6ED-4F02-AC96-64D672C75A74}"/>
              </a:ext>
            </a:extLst>
          </p:cNvPr>
          <p:cNvGrpSpPr/>
          <p:nvPr/>
        </p:nvGrpSpPr>
        <p:grpSpPr>
          <a:xfrm>
            <a:off x="1181103" y="2864996"/>
            <a:ext cx="3033498" cy="710089"/>
            <a:chOff x="2135560" y="2864992"/>
            <a:chExt cx="2160000" cy="7100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BBCAE-CDA3-4D17-88DE-EC4FBCC3278B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Framework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for making API Structure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A7DC2-672B-47EB-BB20-4771B6155563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Springboot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4E64286-C3F8-4341-91D3-F85704B570D4}"/>
              </a:ext>
            </a:extLst>
          </p:cNvPr>
          <p:cNvGrpSpPr/>
          <p:nvPr/>
        </p:nvGrpSpPr>
        <p:grpSpPr>
          <a:xfrm>
            <a:off x="7974030" y="2864996"/>
            <a:ext cx="3036874" cy="710089"/>
            <a:chOff x="8054990" y="2864992"/>
            <a:chExt cx="2160000" cy="7100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E9936-99D0-449E-97D0-EF00D3603CED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Integrated Development Environment (IDE) for build android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B0637-C297-40E8-8BB1-11C07672B2F2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Studio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21" y="4485545"/>
            <a:ext cx="600027" cy="3358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37" y="3309885"/>
            <a:ext cx="756857" cy="3973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82" y="2595759"/>
            <a:ext cx="508794" cy="5384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14" y="3159852"/>
            <a:ext cx="692703" cy="6913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6" y="4488044"/>
            <a:ext cx="635253" cy="3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8219923" y="314908"/>
            <a:ext cx="3172680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GB" altLang="ko-KR" sz="4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Architecture System</a:t>
            </a:r>
            <a:endParaRPr lang="ko-KR" altLang="en-US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2451277" y="1913808"/>
            <a:ext cx="1064111" cy="7610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Front Producer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59960" y="4995005"/>
            <a:ext cx="1246747" cy="1497996"/>
            <a:chOff x="1821540" y="4798793"/>
            <a:chExt cx="1246747" cy="1497996"/>
          </a:xfrm>
        </p:grpSpPr>
        <p:sp>
          <p:nvSpPr>
            <p:cNvPr id="118" name="Rounded Rectangle 7">
              <a:extLst>
                <a:ext uri="{FF2B5EF4-FFF2-40B4-BE49-F238E27FC236}">
                  <a16:creationId xmlns:a16="http://schemas.microsoft.com/office/drawing/2014/main" id="{EF01F0B7-F970-4A50-9301-5EC2EFAE1BD7}"/>
                </a:ext>
              </a:extLst>
            </p:cNvPr>
            <p:cNvSpPr/>
            <p:nvPr/>
          </p:nvSpPr>
          <p:spPr>
            <a:xfrm>
              <a:off x="1821540" y="4798793"/>
              <a:ext cx="1246747" cy="1497996"/>
            </a:xfrm>
            <a:prstGeom prst="roundRect">
              <a:avLst>
                <a:gd name="adj" fmla="val 608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69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381000" dist="127000" dir="144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elaxed" fov="3000000">
                <a:rot lat="19744257" lon="18463385" rev="2675973"/>
              </a:camera>
              <a:lightRig rig="balanced" dir="t"/>
            </a:scene3d>
            <a:sp3d extrusionH="114300" prstMaterial="matte">
              <a:bevelT w="127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591A26A0-70AD-4690-819B-2484FB72F9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034055" y="5286374"/>
              <a:ext cx="821716" cy="522833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isometricTopUp">
                <a:rot lat="19500000" lon="18000000" rev="3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4123820" y="3442572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Front Consumer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96116" y="1897086"/>
            <a:ext cx="809717" cy="809717"/>
            <a:chOff x="5559040" y="2155154"/>
            <a:chExt cx="809717" cy="80971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559040" y="2155154"/>
              <a:ext cx="809717" cy="8097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847" y="2323502"/>
              <a:ext cx="402516" cy="425996"/>
            </a:xfrm>
            <a:prstGeom prst="rect">
              <a:avLst/>
            </a:prstGeom>
          </p:spPr>
        </p:pic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2527474" y="3390658"/>
            <a:ext cx="886779" cy="8195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Rest API Controller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4068918" y="489360"/>
            <a:ext cx="1064111" cy="7610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Dummy Credit Bank Server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79" name="Straight Arrow Connector 178"/>
          <p:cNvCxnSpPr>
            <a:endCxn id="136" idx="4"/>
          </p:cNvCxnSpPr>
          <p:nvPr/>
        </p:nvCxnSpPr>
        <p:spPr>
          <a:xfrm flipV="1">
            <a:off x="2947307" y="4210228"/>
            <a:ext cx="23557" cy="14312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7431398" y="1974222"/>
            <a:ext cx="948080" cy="678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Database Server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5741460" y="3032787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Back </a:t>
            </a:r>
            <a:r>
              <a:rPr lang="en-US" sz="800" dirty="0" smtClean="0">
                <a:solidFill>
                  <a:schemeClr val="tx1"/>
                </a:solidFill>
              </a:rPr>
              <a:t>Producer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5741460" y="1949860"/>
            <a:ext cx="954311" cy="7157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Back </a:t>
            </a:r>
            <a:r>
              <a:rPr lang="en-US" sz="800" dirty="0" smtClean="0">
                <a:solidFill>
                  <a:schemeClr val="tx1"/>
                </a:solidFill>
              </a:rPr>
              <a:t>Consumer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431398" y="3324066"/>
            <a:ext cx="952751" cy="952751"/>
            <a:chOff x="7935818" y="3603346"/>
            <a:chExt cx="952751" cy="952751"/>
          </a:xfrm>
        </p:grpSpPr>
        <p:grpSp>
          <p:nvGrpSpPr>
            <p:cNvPr id="147" name="Group 146"/>
            <p:cNvGrpSpPr/>
            <p:nvPr/>
          </p:nvGrpSpPr>
          <p:grpSpPr>
            <a:xfrm>
              <a:off x="7935818" y="3603346"/>
              <a:ext cx="952751" cy="952751"/>
              <a:chOff x="6920859" y="3361615"/>
              <a:chExt cx="952751" cy="95275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FD9CC7-2DBD-41A8-80F7-43EE19E29C9C}"/>
                  </a:ext>
                </a:extLst>
              </p:cNvPr>
              <p:cNvSpPr/>
              <p:nvPr/>
            </p:nvSpPr>
            <p:spPr>
              <a:xfrm>
                <a:off x="6920859" y="3361615"/>
                <a:ext cx="952751" cy="9527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0474" y="3591370"/>
                <a:ext cx="802626" cy="501151"/>
              </a:xfrm>
              <a:prstGeom prst="rect">
                <a:avLst/>
              </a:prstGeom>
            </p:spPr>
          </p:pic>
        </p:grpSp>
        <p:sp>
          <p:nvSpPr>
            <p:cNvPr id="175" name="TextBox 174"/>
            <p:cNvSpPr txBox="1"/>
            <p:nvPr/>
          </p:nvSpPr>
          <p:spPr>
            <a:xfrm>
              <a:off x="8163513" y="4261561"/>
              <a:ext cx="6361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MySQL</a:t>
              </a:r>
              <a:endParaRPr lang="en-US" sz="900" dirty="0"/>
            </a:p>
          </p:txBody>
        </p:sp>
      </p:grpSp>
      <p:cxnSp>
        <p:nvCxnSpPr>
          <p:cNvPr id="48" name="Straight Arrow Connector 47"/>
          <p:cNvCxnSpPr>
            <a:stCxn id="136" idx="0"/>
            <a:endCxn id="27" idx="4"/>
          </p:cNvCxnSpPr>
          <p:nvPr/>
        </p:nvCxnSpPr>
        <p:spPr>
          <a:xfrm flipV="1">
            <a:off x="2970864" y="267489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8" idx="2"/>
            <a:endCxn id="136" idx="6"/>
          </p:cNvCxnSpPr>
          <p:nvPr/>
        </p:nvCxnSpPr>
        <p:spPr>
          <a:xfrm flipH="1">
            <a:off x="3414253" y="3800443"/>
            <a:ext cx="7095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6"/>
            <a:endCxn id="54" idx="2"/>
          </p:cNvCxnSpPr>
          <p:nvPr/>
        </p:nvCxnSpPr>
        <p:spPr>
          <a:xfrm>
            <a:off x="3515388" y="2294350"/>
            <a:ext cx="680728" cy="7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4"/>
            <a:endCxn id="128" idx="0"/>
          </p:cNvCxnSpPr>
          <p:nvPr/>
        </p:nvCxnSpPr>
        <p:spPr>
          <a:xfrm>
            <a:off x="4600975" y="2706803"/>
            <a:ext cx="1" cy="735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510520" y="1233419"/>
            <a:ext cx="11797" cy="6635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4651130" y="125056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4" idx="6"/>
            <a:endCxn id="191" idx="2"/>
          </p:cNvCxnSpPr>
          <p:nvPr/>
        </p:nvCxnSpPr>
        <p:spPr>
          <a:xfrm>
            <a:off x="5005833" y="2301945"/>
            <a:ext cx="735627" cy="57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1" idx="6"/>
            <a:endCxn id="189" idx="2"/>
          </p:cNvCxnSpPr>
          <p:nvPr/>
        </p:nvCxnSpPr>
        <p:spPr>
          <a:xfrm>
            <a:off x="6695771" y="2307731"/>
            <a:ext cx="735627" cy="55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30356" y="2655450"/>
            <a:ext cx="11797" cy="6635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969687" y="2639122"/>
            <a:ext cx="12469" cy="715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9" idx="3"/>
            <a:endCxn id="190" idx="7"/>
          </p:cNvCxnSpPr>
          <p:nvPr/>
        </p:nvCxnSpPr>
        <p:spPr>
          <a:xfrm flipH="1">
            <a:off x="6556015" y="2553012"/>
            <a:ext cx="1014226" cy="5845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90" idx="1"/>
            <a:endCxn id="54" idx="5"/>
          </p:cNvCxnSpPr>
          <p:nvPr/>
        </p:nvCxnSpPr>
        <p:spPr>
          <a:xfrm flipH="1" flipV="1">
            <a:off x="4887253" y="2588223"/>
            <a:ext cx="993963" cy="5493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CB8A841-9C00-4C3A-AB6D-98B2511F4330}"/>
              </a:ext>
            </a:extLst>
          </p:cNvPr>
          <p:cNvGrpSpPr/>
          <p:nvPr/>
        </p:nvGrpSpPr>
        <p:grpSpPr>
          <a:xfrm>
            <a:off x="9665237" y="2887213"/>
            <a:ext cx="1426074" cy="3612969"/>
            <a:chOff x="8501432" y="77155"/>
            <a:chExt cx="2685350" cy="6803354"/>
          </a:xfrm>
        </p:grpSpPr>
        <p:sp>
          <p:nvSpPr>
            <p:cNvPr id="91" name="Freeform: Shape 17">
              <a:extLst>
                <a:ext uri="{FF2B5EF4-FFF2-40B4-BE49-F238E27FC236}">
                  <a16:creationId xmlns:a16="http://schemas.microsoft.com/office/drawing/2014/main" id="{5588880A-98E8-41DE-8DE2-93D78FB55DF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">
              <a:extLst>
                <a:ext uri="{FF2B5EF4-FFF2-40B4-BE49-F238E27FC236}">
                  <a16:creationId xmlns:a16="http://schemas.microsoft.com/office/drawing/2014/main" id="{63979705-44CA-4D01-A588-59BE7D2E22D3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">
              <a:extLst>
                <a:ext uri="{FF2B5EF4-FFF2-40B4-BE49-F238E27FC236}">
                  <a16:creationId xmlns:a16="http://schemas.microsoft.com/office/drawing/2014/main" id="{C1E5043C-5475-4776-845B-1921BEEB3CE6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0">
              <a:extLst>
                <a:ext uri="{FF2B5EF4-FFF2-40B4-BE49-F238E27FC236}">
                  <a16:creationId xmlns:a16="http://schemas.microsoft.com/office/drawing/2014/main" id="{ADC371ED-B6BB-42AF-8A8E-02236FFAF8D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FF99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1">
              <a:extLst>
                <a:ext uri="{FF2B5EF4-FFF2-40B4-BE49-F238E27FC236}">
                  <a16:creationId xmlns:a16="http://schemas.microsoft.com/office/drawing/2014/main" id="{5F7A838E-3F2E-4C1F-B5B3-8DA436D40685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2">
              <a:extLst>
                <a:ext uri="{FF2B5EF4-FFF2-40B4-BE49-F238E27FC236}">
                  <a16:creationId xmlns:a16="http://schemas.microsoft.com/office/drawing/2014/main" id="{B073F959-EEB0-4290-8ACD-AA8703F09BD7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FF99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3">
              <a:extLst>
                <a:ext uri="{FF2B5EF4-FFF2-40B4-BE49-F238E27FC236}">
                  <a16:creationId xmlns:a16="http://schemas.microsoft.com/office/drawing/2014/main" id="{D7C59336-8DF3-4341-ACA5-24954B1F9698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4">
              <a:extLst>
                <a:ext uri="{FF2B5EF4-FFF2-40B4-BE49-F238E27FC236}">
                  <a16:creationId xmlns:a16="http://schemas.microsoft.com/office/drawing/2014/main" id="{C30F821B-D1F6-440E-BEB5-A76F9056B81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5">
              <a:extLst>
                <a:ext uri="{FF2B5EF4-FFF2-40B4-BE49-F238E27FC236}">
                  <a16:creationId xmlns:a16="http://schemas.microsoft.com/office/drawing/2014/main" id="{07D93356-0409-4A4B-B1C5-7E72B816604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6">
              <a:extLst>
                <a:ext uri="{FF2B5EF4-FFF2-40B4-BE49-F238E27FC236}">
                  <a16:creationId xmlns:a16="http://schemas.microsoft.com/office/drawing/2014/main" id="{69B3CE32-8103-4DE1-A10D-D5875C8A5FB7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7">
              <a:extLst>
                <a:ext uri="{FF2B5EF4-FFF2-40B4-BE49-F238E27FC236}">
                  <a16:creationId xmlns:a16="http://schemas.microsoft.com/office/drawing/2014/main" id="{1C0948D1-222A-416E-88CE-FAE018FF1C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8">
              <a:extLst>
                <a:ext uri="{FF2B5EF4-FFF2-40B4-BE49-F238E27FC236}">
                  <a16:creationId xmlns:a16="http://schemas.microsoft.com/office/drawing/2014/main" id="{861EC665-DF5E-4E61-8C31-A5B5C004B1E0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9">
              <a:extLst>
                <a:ext uri="{FF2B5EF4-FFF2-40B4-BE49-F238E27FC236}">
                  <a16:creationId xmlns:a16="http://schemas.microsoft.com/office/drawing/2014/main" id="{0EFDD9B9-A620-4FE5-9B51-B574D57464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30">
              <a:extLst>
                <a:ext uri="{FF2B5EF4-FFF2-40B4-BE49-F238E27FC236}">
                  <a16:creationId xmlns:a16="http://schemas.microsoft.com/office/drawing/2014/main" id="{B5A23F0F-0E52-4166-9BB1-041B09E17DA8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1">
              <a:extLst>
                <a:ext uri="{FF2B5EF4-FFF2-40B4-BE49-F238E27FC236}">
                  <a16:creationId xmlns:a16="http://schemas.microsoft.com/office/drawing/2014/main" id="{8D5CDD6E-0C63-4D28-A595-CA119F0457BE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2">
              <a:extLst>
                <a:ext uri="{FF2B5EF4-FFF2-40B4-BE49-F238E27FC236}">
                  <a16:creationId xmlns:a16="http://schemas.microsoft.com/office/drawing/2014/main" id="{70A4639B-7EEA-4B36-82E4-1D176EDD829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4EE197-F221-472A-B736-27F913880C7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121" name="Freeform: Shape 45">
                <a:extLst>
                  <a:ext uri="{FF2B5EF4-FFF2-40B4-BE49-F238E27FC236}">
                    <a16:creationId xmlns:a16="http://schemas.microsoft.com/office/drawing/2014/main" id="{08232B62-D00B-49C6-96D1-8B05C0E8618B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46">
                <a:extLst>
                  <a:ext uri="{FF2B5EF4-FFF2-40B4-BE49-F238E27FC236}">
                    <a16:creationId xmlns:a16="http://schemas.microsoft.com/office/drawing/2014/main" id="{9F7A2E48-EAE8-4AC3-BC23-9549720FFC3A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47">
                <a:extLst>
                  <a:ext uri="{FF2B5EF4-FFF2-40B4-BE49-F238E27FC236}">
                    <a16:creationId xmlns:a16="http://schemas.microsoft.com/office/drawing/2014/main" id="{5D6E5628-FA62-4DD4-AFC6-AA0D9E4222EB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48">
                <a:extLst>
                  <a:ext uri="{FF2B5EF4-FFF2-40B4-BE49-F238E27FC236}">
                    <a16:creationId xmlns:a16="http://schemas.microsoft.com/office/drawing/2014/main" id="{E5B1A1EF-31E3-475C-B2F8-4C1A6C5D1F4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49">
                <a:extLst>
                  <a:ext uri="{FF2B5EF4-FFF2-40B4-BE49-F238E27FC236}">
                    <a16:creationId xmlns:a16="http://schemas.microsoft.com/office/drawing/2014/main" id="{99DC6967-53DF-434D-A995-F5FADF6AE4BA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0">
                <a:extLst>
                  <a:ext uri="{FF2B5EF4-FFF2-40B4-BE49-F238E27FC236}">
                    <a16:creationId xmlns:a16="http://schemas.microsoft.com/office/drawing/2014/main" id="{5BAD2300-109C-4A65-8F07-7B36F88B0CA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" name="Freeform: Shape 34">
              <a:extLst>
                <a:ext uri="{FF2B5EF4-FFF2-40B4-BE49-F238E27FC236}">
                  <a16:creationId xmlns:a16="http://schemas.microsoft.com/office/drawing/2014/main" id="{A1DA0286-C66D-4822-B40B-A38FCB660BE2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35">
              <a:extLst>
                <a:ext uri="{FF2B5EF4-FFF2-40B4-BE49-F238E27FC236}">
                  <a16:creationId xmlns:a16="http://schemas.microsoft.com/office/drawing/2014/main" id="{57E89FA0-8016-4C2E-8520-A658A5664D16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36">
              <a:extLst>
                <a:ext uri="{FF2B5EF4-FFF2-40B4-BE49-F238E27FC236}">
                  <a16:creationId xmlns:a16="http://schemas.microsoft.com/office/drawing/2014/main" id="{3720FA41-6228-4CF0-9D05-D43C095E8498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37">
              <a:extLst>
                <a:ext uri="{FF2B5EF4-FFF2-40B4-BE49-F238E27FC236}">
                  <a16:creationId xmlns:a16="http://schemas.microsoft.com/office/drawing/2014/main" id="{1FCEC2B1-105C-4417-821A-38398E612B1C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38">
              <a:extLst>
                <a:ext uri="{FF2B5EF4-FFF2-40B4-BE49-F238E27FC236}">
                  <a16:creationId xmlns:a16="http://schemas.microsoft.com/office/drawing/2014/main" id="{660695E6-34B9-487A-9B6D-634ADAB1E312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39">
              <a:extLst>
                <a:ext uri="{FF2B5EF4-FFF2-40B4-BE49-F238E27FC236}">
                  <a16:creationId xmlns:a16="http://schemas.microsoft.com/office/drawing/2014/main" id="{5217D9CE-4ACC-4730-A52A-E863E94B5B6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0">
              <a:extLst>
                <a:ext uri="{FF2B5EF4-FFF2-40B4-BE49-F238E27FC236}">
                  <a16:creationId xmlns:a16="http://schemas.microsoft.com/office/drawing/2014/main" id="{062C5E2D-9CE9-4BE3-A03A-E920718E7A93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1">
              <a:extLst>
                <a:ext uri="{FF2B5EF4-FFF2-40B4-BE49-F238E27FC236}">
                  <a16:creationId xmlns:a16="http://schemas.microsoft.com/office/drawing/2014/main" id="{8A0D3A95-4F0C-498D-87E2-B1005A7903FD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42">
              <a:extLst>
                <a:ext uri="{FF2B5EF4-FFF2-40B4-BE49-F238E27FC236}">
                  <a16:creationId xmlns:a16="http://schemas.microsoft.com/office/drawing/2014/main" id="{3FBC57D2-AF6B-422A-80FE-D92CF1F321FB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43">
              <a:extLst>
                <a:ext uri="{FF2B5EF4-FFF2-40B4-BE49-F238E27FC236}">
                  <a16:creationId xmlns:a16="http://schemas.microsoft.com/office/drawing/2014/main" id="{71D7836A-9AE1-4A5C-9528-0C185767BED2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44">
              <a:extLst>
                <a:ext uri="{FF2B5EF4-FFF2-40B4-BE49-F238E27FC236}">
                  <a16:creationId xmlns:a16="http://schemas.microsoft.com/office/drawing/2014/main" id="{FB7E77CA-6A66-41F9-A5B1-BBD1A2B71DF6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 smtClean="0"/>
              <a:t>Rest API  Ma</a:t>
            </a:r>
            <a:r>
              <a:rPr lang="en-GB" altLang="ko-KR" dirty="0" smtClean="0">
                <a:solidFill>
                  <a:schemeClr val="bg1"/>
                </a:solidFill>
              </a:rPr>
              <a:t>pping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102D03B6-0999-4A4E-9A23-561A4CEB14DB}"/>
              </a:ext>
            </a:extLst>
          </p:cNvPr>
          <p:cNvSpPr/>
          <p:nvPr/>
        </p:nvSpPr>
        <p:spPr>
          <a:xfrm>
            <a:off x="2049564" y="2707927"/>
            <a:ext cx="343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How Social Media Influences Purchase Decisions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grpSp>
        <p:nvGrpSpPr>
          <p:cNvPr id="12" name="Group 11"/>
          <p:cNvGrpSpPr/>
          <p:nvPr/>
        </p:nvGrpSpPr>
        <p:grpSpPr>
          <a:xfrm>
            <a:off x="323529" y="4742232"/>
            <a:ext cx="3120674" cy="1714599"/>
            <a:chOff x="4549790" y="4638494"/>
            <a:chExt cx="3120674" cy="17145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7CB7C7-4C71-43D5-B12F-08D031A45D2B}"/>
                </a:ext>
              </a:extLst>
            </p:cNvPr>
            <p:cNvGrpSpPr/>
            <p:nvPr/>
          </p:nvGrpSpPr>
          <p:grpSpPr>
            <a:xfrm>
              <a:off x="4549790" y="4638494"/>
              <a:ext cx="3120674" cy="1714599"/>
              <a:chOff x="-548507" y="477868"/>
              <a:chExt cx="11570449" cy="6357177"/>
            </a:xfrm>
          </p:grpSpPr>
          <p:sp>
            <p:nvSpPr>
              <p:cNvPr id="15" name="Freeform: Shape 77">
                <a:extLst>
                  <a:ext uri="{FF2B5EF4-FFF2-40B4-BE49-F238E27FC236}">
                    <a16:creationId xmlns:a16="http://schemas.microsoft.com/office/drawing/2014/main" id="{E639DC69-4743-4F29-9FD3-51081518845E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78">
                <a:extLst>
                  <a:ext uri="{FF2B5EF4-FFF2-40B4-BE49-F238E27FC236}">
                    <a16:creationId xmlns:a16="http://schemas.microsoft.com/office/drawing/2014/main" id="{A47F1098-AD3C-4CCB-99CD-A771E67172F5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79">
                <a:extLst>
                  <a:ext uri="{FF2B5EF4-FFF2-40B4-BE49-F238E27FC236}">
                    <a16:creationId xmlns:a16="http://schemas.microsoft.com/office/drawing/2014/main" id="{9BD59E14-C479-4CC1-861B-EFFDA143405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reeform: Shape 80">
                <a:extLst>
                  <a:ext uri="{FF2B5EF4-FFF2-40B4-BE49-F238E27FC236}">
                    <a16:creationId xmlns:a16="http://schemas.microsoft.com/office/drawing/2014/main" id="{1C06EE32-163D-489F-B1D4-ABA1067DECF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81">
                <a:extLst>
                  <a:ext uri="{FF2B5EF4-FFF2-40B4-BE49-F238E27FC236}">
                    <a16:creationId xmlns:a16="http://schemas.microsoft.com/office/drawing/2014/main" id="{38003189-8AF1-4807-A785-75E06A4ACD22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4BDE07-A6DF-4FEA-AC2B-FBE7CB75CF8E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7" name="Rectangle: Rounded Corners 87">
                  <a:extLst>
                    <a:ext uri="{FF2B5EF4-FFF2-40B4-BE49-F238E27FC236}">
                      <a16:creationId xmlns:a16="http://schemas.microsoft.com/office/drawing/2014/main" id="{634A9D02-A993-440A-B8FC-6E02300DB61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8" name="Rectangle: Rounded Corners 88">
                  <a:extLst>
                    <a:ext uri="{FF2B5EF4-FFF2-40B4-BE49-F238E27FC236}">
                      <a16:creationId xmlns:a16="http://schemas.microsoft.com/office/drawing/2014/main" id="{01AB7424-7E90-4663-A6DA-1EB1EAF6C13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C4E9F48-2136-409B-82F6-7367F5E2DAF6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5" name="Rectangle: Rounded Corners 85">
                  <a:extLst>
                    <a:ext uri="{FF2B5EF4-FFF2-40B4-BE49-F238E27FC236}">
                      <a16:creationId xmlns:a16="http://schemas.microsoft.com/office/drawing/2014/main" id="{540FF8EC-A71C-422F-846E-1E7BF9A31236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6" name="Rectangle: Rounded Corners 86">
                  <a:extLst>
                    <a:ext uri="{FF2B5EF4-FFF2-40B4-BE49-F238E27FC236}">
                      <a16:creationId xmlns:a16="http://schemas.microsoft.com/office/drawing/2014/main" id="{3FF233C4-C6AC-42FA-AD17-C12049C15569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4" name="Freeform: Shape 84">
                <a:extLst>
                  <a:ext uri="{FF2B5EF4-FFF2-40B4-BE49-F238E27FC236}">
                    <a16:creationId xmlns:a16="http://schemas.microsoft.com/office/drawing/2014/main" id="{1D7545C8-24E6-417F-BA9B-C7409B8F3E01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1113" y="4742592"/>
              <a:ext cx="2225417" cy="1366518"/>
            </a:xfrm>
            <a:prstGeom prst="rect">
              <a:avLst/>
            </a:prstGeom>
          </p:spPr>
        </p:pic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6222"/>
              </p:ext>
            </p:extLst>
          </p:nvPr>
        </p:nvGraphicFramePr>
        <p:xfrm>
          <a:off x="583543" y="1350215"/>
          <a:ext cx="10612669" cy="269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8" imgW="5823131" imgH="1479665" progId="Excel.Sheet.12">
                  <p:embed/>
                </p:oleObj>
              </mc:Choice>
              <mc:Fallback>
                <p:oleObj name="Worksheet" r:id="rId8" imgW="5823131" imgH="14796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3543" y="1350215"/>
                        <a:ext cx="10612669" cy="2696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6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4355307" y="4029334"/>
            <a:ext cx="3481386" cy="191278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Application Security</a:t>
            </a:r>
            <a:endParaRPr lang="en-US" dirty="0">
              <a:solidFill>
                <a:srgbClr val="3282BE"/>
              </a:solidFill>
            </a:endParaRP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037B8B6B-5B93-449E-83D4-2129A525A738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30FDBD12-D5DE-46D9-9B67-2BC4FF11ACED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BA6672A3-DD9B-4265-8D85-B766372D85C9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25B64-97AA-4B03-90CC-2D8112EA5323}"/>
              </a:ext>
            </a:extLst>
          </p:cNvPr>
          <p:cNvSpPr txBox="1"/>
          <p:nvPr/>
        </p:nvSpPr>
        <p:spPr>
          <a:xfrm>
            <a:off x="2217695" y="3851296"/>
            <a:ext cx="18115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Password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Masking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77D71-2AAD-47DC-A881-D677678D1BB3}"/>
              </a:ext>
            </a:extLst>
          </p:cNvPr>
          <p:cNvSpPr txBox="1"/>
          <p:nvPr/>
        </p:nvSpPr>
        <p:spPr>
          <a:xfrm>
            <a:off x="3704226" y="2205970"/>
            <a:ext cx="15998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Login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Authentication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79DEA-0955-495E-919A-CC0FEF69A2D2}"/>
              </a:ext>
            </a:extLst>
          </p:cNvPr>
          <p:cNvSpPr txBox="1"/>
          <p:nvPr/>
        </p:nvSpPr>
        <p:spPr>
          <a:xfrm>
            <a:off x="7231186" y="2182231"/>
            <a:ext cx="13851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Prepared Statement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8306-C793-4668-A848-B749D95A865F}"/>
              </a:ext>
            </a:extLst>
          </p:cNvPr>
          <p:cNvSpPr txBox="1"/>
          <p:nvPr/>
        </p:nvSpPr>
        <p:spPr>
          <a:xfrm>
            <a:off x="8271071" y="3797426"/>
            <a:ext cx="13851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Confirmation Dialogue Box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8807926" y="4713473"/>
            <a:ext cx="2541458" cy="717545"/>
            <a:chOff x="-475010" y="1083846"/>
            <a:chExt cx="3584916" cy="717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Payment Transaction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Pop up dialogue box to prevent user carelessness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98940EBC-27E7-4839-A300-CC7C6EE02A6F}"/>
              </a:ext>
            </a:extLst>
          </p:cNvPr>
          <p:cNvGrpSpPr/>
          <p:nvPr/>
        </p:nvGrpSpPr>
        <p:grpSpPr>
          <a:xfrm>
            <a:off x="9158116" y="2438062"/>
            <a:ext cx="2541458" cy="717545"/>
            <a:chOff x="-475010" y="1083846"/>
            <a:chExt cx="3584916" cy="717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9E764B-0927-4FD5-9B91-406F578FA7C8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Server Query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04373-AC0F-4DD3-A8D6-9FB082AC181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Prevent SQL Injection by using prepared statement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5C005B3B-EED2-42FF-99DE-A1297F561308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5C65D-4A78-4A99-9127-4066077BC5F4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data from API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2F405-E67B-4890-AEE7-9D08781AAC69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Prevent data leakage by authenticating user session in server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1647494" y="4713473"/>
            <a:ext cx="2541458" cy="717545"/>
            <a:chOff x="-475010" y="1083846"/>
            <a:chExt cx="3584916" cy="71754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Login Page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Protect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from people around peeping user’s password</a:t>
              </a:r>
            </a:p>
          </p:txBody>
        </p:sp>
      </p:grpSp>
      <p:sp>
        <p:nvSpPr>
          <p:cNvPr id="52" name="Freeform 14">
            <a:extLst>
              <a:ext uri="{FF2B5EF4-FFF2-40B4-BE49-F238E27FC236}">
                <a16:creationId xmlns:a16="http://schemas.microsoft.com/office/drawing/2014/main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5570976" y="4246453"/>
            <a:ext cx="1146757" cy="1306455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3" name="Graphic 51">
            <a:extLst>
              <a:ext uri="{FF2B5EF4-FFF2-40B4-BE49-F238E27FC236}">
                <a16:creationId xmlns:a16="http://schemas.microsoft.com/office/drawing/2014/main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3459" y="2513088"/>
            <a:ext cx="2131771" cy="15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282BE"/>
                </a:solidFill>
              </a:rPr>
              <a:t>Application Layout</a:t>
            </a:r>
            <a:endParaRPr lang="en-US" dirty="0">
              <a:solidFill>
                <a:srgbClr val="3282BE"/>
              </a:solidFill>
            </a:endParaRP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393431" y="5787587"/>
            <a:ext cx="1886129" cy="452811"/>
            <a:chOff x="6381989" y="4185699"/>
            <a:chExt cx="2066050" cy="49600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58195"/>
              <a:ext cx="18115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Login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08951" y="1455460"/>
            <a:ext cx="1872882" cy="4115029"/>
            <a:chOff x="347587" y="2563403"/>
            <a:chExt cx="2093936" cy="46007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347587" y="2563403"/>
              <a:ext cx="2093936" cy="4600721"/>
              <a:chOff x="3688167" y="3417316"/>
              <a:chExt cx="1152686" cy="2202466"/>
            </a:xfrm>
          </p:grpSpPr>
          <p:sp>
            <p:nvSpPr>
              <p:cNvPr id="54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24" y="2940849"/>
              <a:ext cx="1880246" cy="364230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2758256" y="2125369"/>
            <a:ext cx="1837598" cy="4115029"/>
            <a:chOff x="3680607" y="2854975"/>
            <a:chExt cx="1837598" cy="411502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3680607" y="2854975"/>
              <a:ext cx="1837598" cy="4115029"/>
              <a:chOff x="3688167" y="3417316"/>
              <a:chExt cx="1152686" cy="2202466"/>
            </a:xfrm>
          </p:grpSpPr>
          <p:sp>
            <p:nvSpPr>
              <p:cNvPr id="65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7" y="3250582"/>
              <a:ext cx="1656239" cy="3217564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2734230" y="1447316"/>
            <a:ext cx="1886129" cy="452811"/>
            <a:chOff x="6381989" y="4185699"/>
            <a:chExt cx="2066050" cy="49600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Register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119348" y="1455460"/>
            <a:ext cx="1837598" cy="4131293"/>
            <a:chOff x="6375650" y="1439196"/>
            <a:chExt cx="1837598" cy="413129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6375650" y="1439196"/>
              <a:ext cx="1837598" cy="4131293"/>
              <a:chOff x="3688167" y="3417316"/>
              <a:chExt cx="1152686" cy="2202466"/>
            </a:xfrm>
          </p:grpSpPr>
          <p:sp>
            <p:nvSpPr>
              <p:cNvPr id="81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3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6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666" y="1844507"/>
              <a:ext cx="1651163" cy="321692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5095081" y="5765658"/>
            <a:ext cx="1886129" cy="452811"/>
            <a:chOff x="6381989" y="4185699"/>
            <a:chExt cx="2066050" cy="49600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Home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425186" y="2125368"/>
            <a:ext cx="1872882" cy="4115029"/>
            <a:chOff x="9182422" y="2125368"/>
            <a:chExt cx="1872882" cy="411502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9182422" y="2125368"/>
              <a:ext cx="1872882" cy="4115029"/>
              <a:chOff x="3688167" y="3417316"/>
              <a:chExt cx="1152686" cy="2202466"/>
            </a:xfrm>
          </p:grpSpPr>
          <p:sp>
            <p:nvSpPr>
              <p:cNvPr id="95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0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321" y="2514055"/>
              <a:ext cx="1701660" cy="321196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7432850" y="1415781"/>
            <a:ext cx="1886129" cy="452811"/>
            <a:chOff x="6381989" y="4185699"/>
            <a:chExt cx="2066050" cy="49600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243516"/>
              <a:ext cx="1811505" cy="3371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Mutasi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Page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888213" y="1447327"/>
            <a:ext cx="1837598" cy="4131293"/>
            <a:chOff x="9949671" y="1761305"/>
            <a:chExt cx="1837598" cy="4131293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9949671" y="1761305"/>
              <a:ext cx="1837598" cy="4131293"/>
              <a:chOff x="3688167" y="3417316"/>
              <a:chExt cx="1152686" cy="2202466"/>
            </a:xfrm>
          </p:grpSpPr>
          <p:sp>
            <p:nvSpPr>
              <p:cNvPr id="109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6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927" y="2163962"/>
              <a:ext cx="1648628" cy="321222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9863946" y="5763422"/>
            <a:ext cx="1886129" cy="476973"/>
            <a:chOff x="6381989" y="4159232"/>
            <a:chExt cx="2066050" cy="52247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6381989" y="4185699"/>
              <a:ext cx="2066050" cy="496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6519007" y="4159232"/>
              <a:ext cx="1811505" cy="5057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Credit Payment Page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7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</TotalTime>
  <Words>387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Microsoft Excel Worksheet</vt:lpstr>
      <vt:lpstr>PowerPoint Presentation</vt:lpstr>
      <vt:lpstr>PowerPoint Presentation</vt:lpstr>
      <vt:lpstr>Next: Detailed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btpnshifted</cp:lastModifiedBy>
  <cp:revision>139</cp:revision>
  <dcterms:created xsi:type="dcterms:W3CDTF">2018-04-24T17:14:44Z</dcterms:created>
  <dcterms:modified xsi:type="dcterms:W3CDTF">2020-12-27T18:55:44Z</dcterms:modified>
</cp:coreProperties>
</file>